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74" r:id="rId2"/>
    <p:sldId id="258" r:id="rId3"/>
    <p:sldId id="259" r:id="rId4"/>
    <p:sldId id="260" r:id="rId5"/>
    <p:sldId id="261" r:id="rId6"/>
    <p:sldId id="273" r:id="rId7"/>
    <p:sldId id="27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gfdtR8nhxa9MJndixCXiFz47NU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0" y="48"/>
      </p:cViewPr>
      <p:guideLst>
        <p:guide orient="horz" pos="634"/>
        <p:guide pos="401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4" name="Google Shape;5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" name="Google Shape;7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Tim Allen </a:t>
            </a:r>
            <a:endParaRPr/>
          </a:p>
        </p:txBody>
      </p:sp>
      <p:sp>
        <p:nvSpPr>
          <p:cNvPr id="71" name="Google Shape;71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Yiannis </a:t>
            </a:r>
            <a:endParaRPr/>
          </a:p>
        </p:txBody>
      </p:sp>
      <p:sp>
        <p:nvSpPr>
          <p:cNvPr id="79" name="Google Shape;79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Yiannis </a:t>
            </a:r>
            <a:endParaRPr/>
          </a:p>
        </p:txBody>
      </p:sp>
      <p:sp>
        <p:nvSpPr>
          <p:cNvPr id="87" name="Google Shape;8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Yiannis </a:t>
            </a:r>
            <a:endParaRPr/>
          </a:p>
        </p:txBody>
      </p:sp>
      <p:sp>
        <p:nvSpPr>
          <p:cNvPr id="98" name="Google Shape;98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09a3015c0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409a3015c0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Jackie</a:t>
            </a:r>
            <a:endParaRPr dirty="0"/>
          </a:p>
        </p:txBody>
      </p:sp>
      <p:sp>
        <p:nvSpPr>
          <p:cNvPr id="188" name="Google Shape;188;g3409a3015c0_1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409a3015c0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409a3015c0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Jackie</a:t>
            </a:r>
            <a:endParaRPr dirty="0"/>
          </a:p>
        </p:txBody>
      </p:sp>
      <p:sp>
        <p:nvSpPr>
          <p:cNvPr id="180" name="Google Shape;180;g3409a3015c0_1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>
  <p:cSld name="Vertical Title and 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tical Title and Text">
  <p:cSld name="1_Vertical Title and 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6" descr="I:\mydocs\Images\square-background\sra_background_cubes_red_option.jpg"/>
          <p:cNvPicPr preferRelativeResize="0"/>
          <p:nvPr/>
        </p:nvPicPr>
        <p:blipFill rotWithShape="1">
          <a:blip r:embed="rId2">
            <a:alphaModFix/>
          </a:blip>
          <a:srcRect l="8440"/>
          <a:stretch/>
        </p:blipFill>
        <p:spPr>
          <a:xfrm rot="10800000">
            <a:off x="4420487" y="987574"/>
            <a:ext cx="4723507" cy="41559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6" descr="I:\red-banne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6" descr="I:\mydocs\Images\logos\sra-white-logo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6"/>
          <p:cNvSpPr txBox="1">
            <a:spLocks noGrp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Font typeface="Arial"/>
              <a:buNone/>
              <a:defRPr>
                <a:solidFill>
                  <a:srgbClr val="262626"/>
                </a:solidFill>
              </a:defRPr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359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9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2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2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1"/>
          </p:nvPr>
        </p:nvSpPr>
        <p:spPr>
          <a:xfrm>
            <a:off x="1331913" y="1428750"/>
            <a:ext cx="37147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body" idx="2"/>
          </p:nvPr>
        </p:nvSpPr>
        <p:spPr>
          <a:xfrm>
            <a:off x="5199064" y="1428750"/>
            <a:ext cx="3716337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5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6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6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</p:sp>
      <p:sp>
        <p:nvSpPr>
          <p:cNvPr id="47" name="Google Shape;47;p26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>
  <p:cSld name="Title and Vertical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7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7" descr="I:\red-banner.jp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0" y="0"/>
            <a:ext cx="9144000" cy="1020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7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body" idx="1"/>
          </p:nvPr>
        </p:nvSpPr>
        <p:spPr>
          <a:xfrm>
            <a:off x="250825" y="1419225"/>
            <a:ext cx="8642350" cy="3357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9E1B34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9E1B34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9E1B34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9E1B34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rgbClr val="9E1B34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3" name="Google Shape;13;p17" descr="I:\mydocs\Images\logos\sra-white-logo.pn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7164388" y="176213"/>
            <a:ext cx="1655762" cy="661987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7"/>
          <p:cNvSpPr txBox="1"/>
          <p:nvPr/>
        </p:nvSpPr>
        <p:spPr>
          <a:xfrm>
            <a:off x="4025075" y="0"/>
            <a:ext cx="1125537" cy="167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Sensitivity: General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qe.sra.org.uk/timing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about-sqe/case-studi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qe.sra.org.uk/sqe-new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qe.sra.org.uk/exam-arrangements/the-assessment-day/mitigating-circumstances-faq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"/>
          <p:cNvSpPr txBox="1">
            <a:spLocks noGrp="1"/>
          </p:cNvSpPr>
          <p:nvPr>
            <p:ph type="ctrTitle"/>
          </p:nvPr>
        </p:nvSpPr>
        <p:spPr>
          <a:xfrm>
            <a:off x="1259632" y="1155200"/>
            <a:ext cx="6694488" cy="1101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br>
              <a:rPr lang="en-GB" b="1" dirty="0"/>
            </a:br>
            <a:r>
              <a:rPr lang="en-GB" b="1" dirty="0"/>
              <a:t>Practical solutions to improve candidate experience</a:t>
            </a:r>
            <a:br>
              <a:rPr lang="en-GB" b="1" dirty="0"/>
            </a:br>
            <a:endParaRPr b="1" dirty="0"/>
          </a:p>
        </p:txBody>
      </p:sp>
      <p:sp>
        <p:nvSpPr>
          <p:cNvPr id="57" name="Google Shape;57;p1"/>
          <p:cNvSpPr txBox="1">
            <a:spLocks noGrp="1"/>
          </p:cNvSpPr>
          <p:nvPr>
            <p:ph type="subTitle" idx="1"/>
          </p:nvPr>
        </p:nvSpPr>
        <p:spPr>
          <a:xfrm>
            <a:off x="285687" y="2385070"/>
            <a:ext cx="7521219" cy="10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sz="1800" dirty="0">
                <a:solidFill>
                  <a:srgbClr val="262626"/>
                </a:solidFill>
              </a:rPr>
              <a:t>Julie Swan, Director of Education and Training, SRA (Chair)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sz="1800" dirty="0">
                <a:solidFill>
                  <a:srgbClr val="262626"/>
                </a:solidFill>
              </a:rPr>
              <a:t>Tim Allen, Head of Candidate Services, Kaplan SQE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sz="1800" dirty="0">
                <a:solidFill>
                  <a:srgbClr val="262626"/>
                </a:solidFill>
              </a:rPr>
              <a:t>Yiannis Chrysanthou, Head of Stakeholder Engagement, Kaplan SQE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sz="1800" dirty="0">
                <a:solidFill>
                  <a:srgbClr val="262626"/>
                </a:solidFill>
              </a:rPr>
              <a:t>Tim Maddison, Legal Academic Director, Kaplan Assessments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</a:pPr>
            <a:r>
              <a:rPr lang="en-GB" sz="1800" dirty="0">
                <a:solidFill>
                  <a:srgbClr val="262626"/>
                </a:solidFill>
              </a:rPr>
              <a:t>Jackie Panter, Head of Equality and Quality, Kaplan SQE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/>
          <p:nvPr/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3"/>
          <p:cNvSpPr txBox="1"/>
          <p:nvPr/>
        </p:nvSpPr>
        <p:spPr>
          <a:xfrm>
            <a:off x="276112" y="51470"/>
            <a:ext cx="672832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Booking information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p3"/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 t="5934"/>
          <a:stretch/>
        </p:blipFill>
        <p:spPr>
          <a:xfrm>
            <a:off x="4991399" y="1337814"/>
            <a:ext cx="3841983" cy="246787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1C2CA41-8C41-A9DE-D156-B29DCE19C8F6}"/>
              </a:ext>
            </a:extLst>
          </p:cNvPr>
          <p:cNvSpPr txBox="1"/>
          <p:nvPr/>
        </p:nvSpPr>
        <p:spPr>
          <a:xfrm>
            <a:off x="155342" y="1601748"/>
            <a:ext cx="609018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Dedicated webpage for each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    booking window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Linked from the Timings page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  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https://sqe.sra.org.uk/timings</a:t>
            </a:r>
            <a:endParaRPr lang="en-GB" sz="2400" kern="1200" dirty="0">
              <a:solidFill>
                <a:schemeClr val="accent6">
                  <a:lumMod val="60000"/>
                  <a:lumOff val="40000"/>
                </a:schemeClr>
              </a:solidFill>
              <a:ea typeface="ＭＳ Ｐゴシック"/>
            </a:endParaRPr>
          </a:p>
          <a:p>
            <a:endParaRPr lang="en-GB" sz="180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"/>
          <p:cNvSpPr txBox="1"/>
          <p:nvPr/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276112" y="51470"/>
            <a:ext cx="672832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Candidate case studies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C30FBE-4668-5BA4-F30B-547521E2C27D}"/>
              </a:ext>
            </a:extLst>
          </p:cNvPr>
          <p:cNvSpPr txBox="1"/>
          <p:nvPr/>
        </p:nvSpPr>
        <p:spPr>
          <a:xfrm>
            <a:off x="366477" y="1265463"/>
            <a:ext cx="78890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Written by former SQE candidates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Different candidate perspectives on how to prepare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rgbClr val="002060"/>
                </a:solidFill>
                <a:ea typeface="ＭＳ Ｐゴシック"/>
              </a:rPr>
              <a:t>SQE candidate case studies </a:t>
            </a:r>
            <a:r>
              <a:rPr lang="en-GB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https://sqe.sra.org.uk/about-sqe/case-studies</a:t>
            </a:r>
            <a:r>
              <a:rPr lang="en-GB" sz="2400" kern="1200" dirty="0">
                <a:solidFill>
                  <a:schemeClr val="accent6">
                    <a:lumMod val="60000"/>
                    <a:lumOff val="40000"/>
                  </a:schemeClr>
                </a:solidFill>
                <a:ea typeface="ＭＳ Ｐゴシック"/>
              </a:rPr>
              <a:t> </a:t>
            </a:r>
          </a:p>
          <a:p>
            <a:endParaRPr lang="en-GB" sz="1800" dirty="0">
              <a:latin typeface="Arial" panose="020B0604020202020204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"/>
          <p:cNvSpPr txBox="1"/>
          <p:nvPr/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"/>
          <p:cNvSpPr txBox="1"/>
          <p:nvPr/>
        </p:nvSpPr>
        <p:spPr>
          <a:xfrm>
            <a:off x="276112" y="51470"/>
            <a:ext cx="672832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SQE2 sample recordings 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06326" y="1794561"/>
            <a:ext cx="3596211" cy="207489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3" name="Google Shape;93;p5"/>
          <p:cNvSpPr txBox="1"/>
          <p:nvPr/>
        </p:nvSpPr>
        <p:spPr>
          <a:xfrm>
            <a:off x="481291" y="1453310"/>
            <a:ext cx="3456384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Advocacy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Criminal Litigation </a:t>
            </a:r>
          </a:p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en-GB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94" name="Google Shape;94;p5"/>
          <p:cNvSpPr txBox="1"/>
          <p:nvPr/>
        </p:nvSpPr>
        <p:spPr>
          <a:xfrm>
            <a:off x="481291" y="2832008"/>
            <a:ext cx="3830062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Client interviewing</a:t>
            </a:r>
          </a:p>
          <a:p>
            <a:pPr marL="342900" lvl="1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Wills &amp; Intestacy, Probate Administration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Property Practice </a:t>
            </a:r>
            <a:endParaRPr sz="2400" kern="1200" dirty="0">
              <a:solidFill>
                <a:schemeClr val="tx1"/>
              </a:solidFill>
              <a:ea typeface="ＭＳ Ｐゴシック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/>
          <p:nvPr/>
        </p:nvSpPr>
        <p:spPr>
          <a:xfrm>
            <a:off x="250825" y="195263"/>
            <a:ext cx="489585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SQE news </a:t>
            </a:r>
            <a:r>
              <a:rPr lang="en-GB" sz="3200" dirty="0">
                <a:solidFill>
                  <a:schemeClr val="lt1"/>
                </a:solidFill>
              </a:rPr>
              <a:t>updates </a:t>
            </a:r>
            <a:r>
              <a:rPr lang="en-GB" sz="3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868E29-7D8D-DA54-3332-856422A020AD}"/>
              </a:ext>
            </a:extLst>
          </p:cNvPr>
          <p:cNvSpPr txBox="1"/>
          <p:nvPr/>
        </p:nvSpPr>
        <p:spPr>
          <a:xfrm>
            <a:off x="250825" y="1492370"/>
            <a:ext cx="70298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Key news and updates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Email alert when news item is published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tx1"/>
                </a:solidFill>
              </a:rPr>
              <a:t>SQE News </a:t>
            </a:r>
            <a:r>
              <a:rPr lang="en-GB" sz="24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https://sqe.sra.org.uk/sqe-news</a:t>
            </a:r>
            <a:endParaRPr lang="en-GB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3409a3015c0_1_7"/>
          <p:cNvSpPr txBox="1">
            <a:spLocks noGrp="1"/>
          </p:cNvSpPr>
          <p:nvPr>
            <p:ph type="title"/>
          </p:nvPr>
        </p:nvSpPr>
        <p:spPr>
          <a:xfrm>
            <a:off x="225025" y="149075"/>
            <a:ext cx="76374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 dirty="0"/>
              <a:t>How to make a claim for mitigating circumstances</a:t>
            </a:r>
            <a:endParaRPr sz="27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BA20EE-FD90-32F3-1CDA-C451AF2F9F4D}"/>
              </a:ext>
            </a:extLst>
          </p:cNvPr>
          <p:cNvSpPr txBox="1"/>
          <p:nvPr/>
        </p:nvSpPr>
        <p:spPr>
          <a:xfrm>
            <a:off x="383721" y="1192476"/>
            <a:ext cx="849286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400" kern="1200" dirty="0">
                <a:solidFill>
                  <a:schemeClr val="tx1"/>
                </a:solidFill>
                <a:ea typeface="ＭＳ Ｐゴシック"/>
              </a:rPr>
              <a:t>Key steps to make a claim: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endParaRPr lang="en-GB" sz="2400" kern="1200" dirty="0">
              <a:solidFill>
                <a:schemeClr val="tx1"/>
              </a:solidFill>
              <a:ea typeface="ＭＳ Ｐゴシック"/>
            </a:endParaRP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submit your mitigating circumstances form via the SQE Portal</a:t>
            </a: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your claim will be acknowledged within 5 working days</a:t>
            </a: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next an investigation and obtaining evidence </a:t>
            </a: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the Mitigating Circumstances Panel will consider your claim </a:t>
            </a: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then the Assessment Board will consider the recommendations from the panel and decide on your claim</a:t>
            </a:r>
          </a:p>
          <a:p>
            <a:pPr marL="1077913" lvl="5" indent="-447675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Courier New" panose="02070309020205020404" pitchFamily="49" charset="0"/>
              <a:buChar char="o"/>
            </a:pPr>
            <a:r>
              <a:rPr lang="en-GB" sz="2000" kern="1200" dirty="0">
                <a:solidFill>
                  <a:schemeClr val="tx1"/>
                </a:solidFill>
                <a:ea typeface="ＭＳ Ｐゴシック"/>
              </a:rPr>
              <a:t>we will send you the outcome via email.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409a3015c0_1_0"/>
          <p:cNvSpPr txBox="1">
            <a:spLocks noGrp="1"/>
          </p:cNvSpPr>
          <p:nvPr>
            <p:ph type="title"/>
          </p:nvPr>
        </p:nvSpPr>
        <p:spPr>
          <a:xfrm>
            <a:off x="250825" y="195263"/>
            <a:ext cx="4896000" cy="857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FAQs</a:t>
            </a:r>
            <a:endParaRPr dirty="0"/>
          </a:p>
        </p:txBody>
      </p:sp>
      <p:pic>
        <p:nvPicPr>
          <p:cNvPr id="183" name="Google Shape;183;g3409a3015c0_1_0"/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5468" y="1605987"/>
            <a:ext cx="3267708" cy="28107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88A34D-B6BD-0B79-FDCA-D85770763E70}"/>
              </a:ext>
            </a:extLst>
          </p:cNvPr>
          <p:cNvSpPr txBox="1"/>
          <p:nvPr/>
        </p:nvSpPr>
        <p:spPr>
          <a:xfrm>
            <a:off x="250824" y="1260931"/>
            <a:ext cx="50371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schemeClr val="tx1"/>
                </a:solidFill>
                <a:ea typeface="ＭＳ Ｐゴシック"/>
              </a:rPr>
              <a:t>Common questions from candidates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endParaRPr lang="en-GB" sz="22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schemeClr val="tx1"/>
                </a:solidFill>
                <a:ea typeface="ＭＳ Ｐゴシック"/>
              </a:rPr>
              <a:t>Guidance on key areas of the process including possible outcomes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</a:pPr>
            <a:endParaRPr lang="en-GB" sz="2200" kern="1200" dirty="0">
              <a:solidFill>
                <a:schemeClr val="tx1"/>
              </a:solidFill>
              <a:ea typeface="ＭＳ Ｐゴシック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E1B34"/>
              </a:buClr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Mitigating circumstances FAQs</a:t>
            </a:r>
            <a:r>
              <a:rPr lang="en-GB" sz="2200" dirty="0">
                <a:solidFill>
                  <a:srgbClr val="002060"/>
                </a:solidFill>
              </a:rPr>
              <a:t> </a:t>
            </a: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https://sqe.sra.org.uk/exam-arrangements/the-assessment-day/mitigating-circumstances-faqs</a:t>
            </a:r>
            <a:endParaRPr lang="en-GB" sz="2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282</Words>
  <Application>Microsoft Office PowerPoint</Application>
  <PresentationFormat>On-screen Show (16:9)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ＭＳ Ｐゴシック</vt:lpstr>
      <vt:lpstr>Arial</vt:lpstr>
      <vt:lpstr>Calibri</vt:lpstr>
      <vt:lpstr>Courier New</vt:lpstr>
      <vt:lpstr>Default Design</vt:lpstr>
      <vt:lpstr> Practical solutions to improve candidate experience </vt:lpstr>
      <vt:lpstr>PowerPoint Presentation</vt:lpstr>
      <vt:lpstr>PowerPoint Presentation</vt:lpstr>
      <vt:lpstr>PowerPoint Presentation</vt:lpstr>
      <vt:lpstr>PowerPoint Presentation</vt:lpstr>
      <vt:lpstr>How to make a claim for mitigating circumstances</vt:lpstr>
      <vt:lpstr>FAQs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SQE Virtual Conference - Practical Solutions</dc:title>
  <dc:creator>Solicitors Regulation Authority (SRA)</dc:creator>
  <cp:lastModifiedBy>Lisa Bunton</cp:lastModifiedBy>
  <cp:revision>15</cp:revision>
  <dcterms:created xsi:type="dcterms:W3CDTF">2002-05-21T16:15:24Z</dcterms:created>
  <dcterms:modified xsi:type="dcterms:W3CDTF">2025-04-02T08:27:03Z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143640-2c58-497f-98bf-5d03ac8b8df5_Enabled">
    <vt:lpwstr>true</vt:lpwstr>
  </property>
  <property fmtid="{D5CDD505-2E9C-101B-9397-08002B2CF9AE}" pid="3" name="MSIP_Label_d0143640-2c58-497f-98bf-5d03ac8b8df5_SetDate">
    <vt:lpwstr>2023-03-08T14:17:12Z</vt:lpwstr>
  </property>
  <property fmtid="{D5CDD505-2E9C-101B-9397-08002B2CF9AE}" pid="4" name="MSIP_Label_d0143640-2c58-497f-98bf-5d03ac8b8df5_Method">
    <vt:lpwstr>Standard</vt:lpwstr>
  </property>
  <property fmtid="{D5CDD505-2E9C-101B-9397-08002B2CF9AE}" pid="5" name="MSIP_Label_d0143640-2c58-497f-98bf-5d03ac8b8df5_Name">
    <vt:lpwstr>General</vt:lpwstr>
  </property>
  <property fmtid="{D5CDD505-2E9C-101B-9397-08002B2CF9AE}" pid="6" name="MSIP_Label_d0143640-2c58-497f-98bf-5d03ac8b8df5_SiteId">
    <vt:lpwstr>adecc3d0-610d-4060-a865-615f7f48c411</vt:lpwstr>
  </property>
  <property fmtid="{D5CDD505-2E9C-101B-9397-08002B2CF9AE}" pid="7" name="MSIP_Label_d0143640-2c58-497f-98bf-5d03ac8b8df5_ActionId">
    <vt:lpwstr>2d110478-af60-4c6d-8bf3-4508d6cb9c21</vt:lpwstr>
  </property>
  <property fmtid="{D5CDD505-2E9C-101B-9397-08002B2CF9AE}" pid="8" name="MSIP_Label_d0143640-2c58-497f-98bf-5d03ac8b8df5_ContentBits">
    <vt:lpwstr>1</vt:lpwstr>
  </property>
  <property fmtid="{D5CDD505-2E9C-101B-9397-08002B2CF9AE}" pid="9" name="ClassificationContentMarkingHeaderLocations">
    <vt:lpwstr>Default Design:3</vt:lpwstr>
  </property>
  <property fmtid="{D5CDD505-2E9C-101B-9397-08002B2CF9AE}" pid="10" name="ClassificationContentMarkingHeaderText">
    <vt:lpwstr>Sensitivity: General</vt:lpwstr>
  </property>
</Properties>
</file>