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84" r:id="rId5"/>
    <p:sldId id="286" r:id="rId6"/>
    <p:sldId id="287" r:id="rId7"/>
    <p:sldId id="304" r:id="rId8"/>
    <p:sldId id="305" r:id="rId9"/>
    <p:sldId id="289" r:id="rId10"/>
    <p:sldId id="290" r:id="rId11"/>
    <p:sldId id="307" r:id="rId12"/>
    <p:sldId id="303" r:id="rId13"/>
    <p:sldId id="30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9B4FD0-BBD4-7760-8D49-11E1873C3588}" name="James Thomas" initials="JT" userId="S::James.Thomas@sra.org.uk::4b502746-a4c9-48e6-859d-a089d5924b7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49CBC4-21D3-4AE2-A2EC-DAE01186F0F5}" v="251" dt="2026-05-22T09:55:43.318"/>
    <p1510:client id="{B59DA912-B58F-496C-9526-580ADD176973}" v="198" dt="2026-05-22T08:36:26.5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Adams" userId="76fb4124-26d8-4316-b0ee-5bd7e5770050" providerId="ADAL" clId="{0ED21CF6-4F03-4157-AFCC-C6C729E54D2C}"/>
    <pc:docChg chg="custSel modSld">
      <pc:chgData name="David Adams" userId="76fb4124-26d8-4316-b0ee-5bd7e5770050" providerId="ADAL" clId="{0ED21CF6-4F03-4157-AFCC-C6C729E54D2C}" dt="2026-05-22T08:36:26.545" v="197" actId="20577"/>
      <pc:docMkLst>
        <pc:docMk/>
      </pc:docMkLst>
      <pc:sldChg chg="modSp mod">
        <pc:chgData name="David Adams" userId="76fb4124-26d8-4316-b0ee-5bd7e5770050" providerId="ADAL" clId="{0ED21CF6-4F03-4157-AFCC-C6C729E54D2C}" dt="2026-05-22T08:36:26.545" v="197" actId="20577"/>
        <pc:sldMkLst>
          <pc:docMk/>
          <pc:sldMk cId="1146984927" sldId="290"/>
        </pc:sldMkLst>
        <pc:spChg chg="mod">
          <ac:chgData name="David Adams" userId="76fb4124-26d8-4316-b0ee-5bd7e5770050" providerId="ADAL" clId="{0ED21CF6-4F03-4157-AFCC-C6C729E54D2C}" dt="2026-05-22T08:36:26.545" v="197" actId="20577"/>
          <ac:spMkLst>
            <pc:docMk/>
            <pc:sldMk cId="1146984927" sldId="290"/>
            <ac:spMk id="3" creationId="{B7F9E7A8-ABF3-7843-72BC-400F0C66EDC6}"/>
          </ac:spMkLst>
        </pc:spChg>
      </pc:sldChg>
    </pc:docChg>
  </pc:docChgLst>
  <pc:docChgLst>
    <pc:chgData name="James Thomas" userId="4b502746-a4c9-48e6-859d-a089d5924b7b" providerId="ADAL" clId="{5032C69B-28E3-4EDD-B6CC-1591C41CC2B4}"/>
    <pc:docChg chg="undo custSel modSld">
      <pc:chgData name="James Thomas" userId="4b502746-a4c9-48e6-859d-a089d5924b7b" providerId="ADAL" clId="{5032C69B-28E3-4EDD-B6CC-1591C41CC2B4}" dt="2026-05-22T09:55:43.318" v="251" actId="20577"/>
      <pc:docMkLst>
        <pc:docMk/>
      </pc:docMkLst>
      <pc:sldChg chg="modSp mod modNotesTx">
        <pc:chgData name="James Thomas" userId="4b502746-a4c9-48e6-859d-a089d5924b7b" providerId="ADAL" clId="{5032C69B-28E3-4EDD-B6CC-1591C41CC2B4}" dt="2026-05-22T09:04:03.083" v="217" actId="20577"/>
        <pc:sldMkLst>
          <pc:docMk/>
          <pc:sldMk cId="0" sldId="284"/>
        </pc:sldMkLst>
        <pc:spChg chg="mod">
          <ac:chgData name="James Thomas" userId="4b502746-a4c9-48e6-859d-a089d5924b7b" providerId="ADAL" clId="{5032C69B-28E3-4EDD-B6CC-1591C41CC2B4}" dt="2026-05-22T08:38:54.656" v="204" actId="255"/>
          <ac:spMkLst>
            <pc:docMk/>
            <pc:sldMk cId="0" sldId="284"/>
            <ac:spMk id="3074" creationId="{00000000-0000-0000-0000-000000000000}"/>
          </ac:spMkLst>
        </pc:spChg>
      </pc:sldChg>
      <pc:sldChg chg="modSp mod">
        <pc:chgData name="James Thomas" userId="4b502746-a4c9-48e6-859d-a089d5924b7b" providerId="ADAL" clId="{5032C69B-28E3-4EDD-B6CC-1591C41CC2B4}" dt="2026-05-22T09:50:55.652" v="229" actId="20577"/>
        <pc:sldMkLst>
          <pc:docMk/>
          <pc:sldMk cId="391330552" sldId="287"/>
        </pc:sldMkLst>
        <pc:spChg chg="mod">
          <ac:chgData name="James Thomas" userId="4b502746-a4c9-48e6-859d-a089d5924b7b" providerId="ADAL" clId="{5032C69B-28E3-4EDD-B6CC-1591C41CC2B4}" dt="2026-05-22T09:50:55.652" v="229" actId="20577"/>
          <ac:spMkLst>
            <pc:docMk/>
            <pc:sldMk cId="391330552" sldId="287"/>
            <ac:spMk id="3" creationId="{A4DC410C-539A-6B4D-9641-56C39BDE7881}"/>
          </ac:spMkLst>
        </pc:spChg>
      </pc:sldChg>
      <pc:sldChg chg="modSp mod">
        <pc:chgData name="James Thomas" userId="4b502746-a4c9-48e6-859d-a089d5924b7b" providerId="ADAL" clId="{5032C69B-28E3-4EDD-B6CC-1591C41CC2B4}" dt="2026-05-22T08:38:12.779" v="203" actId="20577"/>
        <pc:sldMkLst>
          <pc:docMk/>
          <pc:sldMk cId="1146984927" sldId="290"/>
        </pc:sldMkLst>
        <pc:spChg chg="mod">
          <ac:chgData name="James Thomas" userId="4b502746-a4c9-48e6-859d-a089d5924b7b" providerId="ADAL" clId="{5032C69B-28E3-4EDD-B6CC-1591C41CC2B4}" dt="2026-05-22T08:38:12.779" v="203" actId="20577"/>
          <ac:spMkLst>
            <pc:docMk/>
            <pc:sldMk cId="1146984927" sldId="290"/>
            <ac:spMk id="3" creationId="{B7F9E7A8-ABF3-7843-72BC-400F0C66EDC6}"/>
          </ac:spMkLst>
        </pc:spChg>
      </pc:sldChg>
      <pc:sldChg chg="modNotesTx">
        <pc:chgData name="James Thomas" userId="4b502746-a4c9-48e6-859d-a089d5924b7b" providerId="ADAL" clId="{5032C69B-28E3-4EDD-B6CC-1591C41CC2B4}" dt="2026-05-22T09:03:34.602" v="209" actId="20577"/>
        <pc:sldMkLst>
          <pc:docMk/>
          <pc:sldMk cId="1703827958" sldId="303"/>
        </pc:sldMkLst>
      </pc:sldChg>
      <pc:sldChg chg="modSp mod modNotesTx">
        <pc:chgData name="James Thomas" userId="4b502746-a4c9-48e6-859d-a089d5924b7b" providerId="ADAL" clId="{5032C69B-28E3-4EDD-B6CC-1591C41CC2B4}" dt="2026-05-22T09:55:43.318" v="251" actId="20577"/>
        <pc:sldMkLst>
          <pc:docMk/>
          <pc:sldMk cId="3619613472" sldId="308"/>
        </pc:sldMkLst>
        <pc:spChg chg="mod">
          <ac:chgData name="James Thomas" userId="4b502746-a4c9-48e6-859d-a089d5924b7b" providerId="ADAL" clId="{5032C69B-28E3-4EDD-B6CC-1591C41CC2B4}" dt="2026-05-22T09:55:43.318" v="251" actId="20577"/>
          <ac:spMkLst>
            <pc:docMk/>
            <pc:sldMk cId="3619613472" sldId="308"/>
            <ac:spMk id="3" creationId="{85EE946C-D454-0B7C-190F-B7F399C6891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DA8E2-D3E5-4DBD-990E-B5C0596468D0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6C3CB-4AF9-4214-990D-EEBEB6B21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601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Liz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6C3CB-4AF9-4214-990D-EEBEB6B21D5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7509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4317C-BD62-5FC3-FA22-983330D75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0B0EAF-C6FC-6FEE-67F8-35D1CF6D7B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647A9C-323B-D7CB-B6C1-52CF8ECF0D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5A2741-2B81-3B15-85D9-99D3216DD3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9B8210-8154-4A79-BDEF-4954C25762B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6178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41793-C421-3822-57DD-25E2D0AF0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35D5E3-A630-5BA7-2561-09AC9EE5D0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B6F952-E049-2C4A-57EC-0CDA640BBF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C05EF2-1D40-C044-1AFB-01A35A3A67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9B8210-8154-4A79-BDEF-4954C25762B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5958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979B1-9488-1DB1-E00D-35E2572D6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C67542-7CA0-C4B6-AE82-AA8A6E7B4F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486FB3-9165-0C69-3727-FC9278D5FC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6732A-2FCD-7047-A326-850B2FB6E5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9B8210-8154-4A79-BDEF-4954C25762B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11083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7D3CCF-0F6B-6CD3-BE17-5F3A75972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F73084-C3DE-ACF4-3061-9AEF67FB8B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E0D997-0455-2704-C570-BAC0A29D46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F4225-2623-EC0C-B295-AC7B4A21F7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9B8210-8154-4A79-BDEF-4954C25762B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7449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9C5EB-B7F6-300F-3500-30C99D266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8BCFC-83F0-72E4-DA87-F37A5CA77E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DEDDE1-2EA8-62AE-856C-9589B56D25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28EB13-F746-C57A-A021-BB027C60CB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9B8210-8154-4A79-BDEF-4954C25762B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21696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0777F-04C2-25B6-959B-72DE4DA18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E60B12-052B-CE30-7E57-E2716CAA36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CE0015-7545-07EC-E44A-410CF69C9A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876789-D5DC-9B7D-5D3C-0EAE1CEB87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9B8210-8154-4A79-BDEF-4954C25762B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94613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D6CCF-6819-800D-7104-E27F37270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56D47E-E8B2-81CF-A03D-18AA289B0A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2110F4-FCF7-65C6-86DC-26A23BB325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B5EE2F-78CD-7BF1-5A30-2C5F6BE15E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9B8210-8154-4A79-BDEF-4954C25762B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1444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A5C8A9-0965-4F4E-AAFA-2406451C6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486861-6E9F-4964-664E-4E2EEA7F6B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5FAA48-4F75-93AB-D4CE-DE380A89A7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743D2D-970F-8D7D-6B43-813CC5056E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9B8210-8154-4A79-BDEF-4954C25762B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34177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9B8210-8154-4A79-BDEF-4954C25762B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914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:\mydocs\Images\square-background\sra_background_cubes_red_option.jpg"/>
          <p:cNvPicPr>
            <a:picLocks noChangeAspect="1" noChangeArrowheads="1"/>
          </p:cNvPicPr>
          <p:nvPr userDrawn="1"/>
        </p:nvPicPr>
        <p:blipFill>
          <a:blip r:embed="rId2" cstate="print"/>
          <a:srcRect l="8440"/>
          <a:stretch>
            <a:fillRect/>
          </a:stretch>
        </p:blipFill>
        <p:spPr bwMode="auto">
          <a:xfrm flipH="1" flipV="1">
            <a:off x="5893984" y="1316765"/>
            <a:ext cx="6298009" cy="5541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I:\red-bann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12192000" cy="1361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52517" y="234952"/>
            <a:ext cx="2207683" cy="88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56367" y="1989140"/>
            <a:ext cx="8925984" cy="1470025"/>
          </a:xfrm>
        </p:spPr>
        <p:txBody>
          <a:bodyPr/>
          <a:lstStyle>
            <a:lvl1pPr algn="ctr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51620" y="3789363"/>
            <a:ext cx="8832849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DD6084-95A3-4BB7-8923-648A28983E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161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369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2" y="125414"/>
            <a:ext cx="2527300" cy="6256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75884" y="125414"/>
            <a:ext cx="7380816" cy="6256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449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434" y="1690426"/>
            <a:ext cx="11523133" cy="4476751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3200"/>
            </a:lvl1pPr>
            <a:lvl2pPr>
              <a:spcBef>
                <a:spcPts val="0"/>
              </a:spcBef>
              <a:spcAft>
                <a:spcPts val="1200"/>
              </a:spcAft>
              <a:defRPr sz="2933"/>
            </a:lvl2pPr>
            <a:lvl3pPr>
              <a:spcBef>
                <a:spcPts val="0"/>
              </a:spcBef>
              <a:spcAft>
                <a:spcPts val="1200"/>
              </a:spcAft>
              <a:defRPr/>
            </a:lvl3pPr>
            <a:lvl4pPr>
              <a:spcBef>
                <a:spcPts val="0"/>
              </a:spcBef>
              <a:spcAft>
                <a:spcPts val="1200"/>
              </a:spcAft>
              <a:defRPr/>
            </a:lvl4pPr>
            <a:lvl5pPr>
              <a:spcBef>
                <a:spcPts val="0"/>
              </a:spcBef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292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06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5884" y="1905000"/>
            <a:ext cx="4953000" cy="4476751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2086" y="1905000"/>
            <a:ext cx="4955116" cy="4476751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66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42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673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0991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854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589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red-banner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"/>
            <a:ext cx="12192000" cy="1361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4433" y="260351"/>
            <a:ext cx="6527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 of presentation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4" y="1892301"/>
            <a:ext cx="11523133" cy="447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29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552517" y="234952"/>
            <a:ext cx="2207683" cy="88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41A35C-E00E-4B04-97F8-B4BE76AEA5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C88B89-A380-074F-75D7-477368D80C5E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494338" y="63500"/>
            <a:ext cx="1241425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100">
                <a:solidFill>
                  <a:srgbClr val="000000">
                    <a:alpha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Sensitivity: General</a:t>
            </a:r>
          </a:p>
        </p:txBody>
      </p:sp>
    </p:spTree>
    <p:extLst>
      <p:ext uri="{BB962C8B-B14F-4D97-AF65-F5344CB8AC3E}">
        <p14:creationId xmlns:p14="http://schemas.microsoft.com/office/powerpoint/2010/main" val="204780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3733">
          <a:solidFill>
            <a:srgbClr val="262626"/>
          </a:solidFill>
          <a:latin typeface="+mn-lt"/>
          <a:ea typeface="ＭＳ Ｐゴシック" charset="0"/>
          <a:cs typeface="ＭＳ Ｐゴシック" charset="0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 sz="3200">
          <a:solidFill>
            <a:srgbClr val="262626"/>
          </a:solidFill>
          <a:latin typeface="+mn-lt"/>
          <a:ea typeface="ＭＳ Ｐゴシック" charset="0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667">
          <a:solidFill>
            <a:srgbClr val="262626"/>
          </a:solidFill>
          <a:latin typeface="+mn-lt"/>
          <a:ea typeface="ＭＳ Ｐゴシック" charset="0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>
          <a:solidFill>
            <a:srgbClr val="262626"/>
          </a:solidFill>
          <a:latin typeface="+mn-lt"/>
          <a:ea typeface="ＭＳ Ｐゴシック" charset="0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rgbClr val="262626"/>
          </a:solidFill>
          <a:latin typeface="+mn-lt"/>
          <a:ea typeface="ＭＳ Ｐゴシック" charset="0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ra.org.uk/consultation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86727" y="1694350"/>
            <a:ext cx="8867258" cy="1468967"/>
          </a:xfrm>
        </p:spPr>
        <p:txBody>
          <a:bodyPr/>
          <a:lstStyle/>
          <a:p>
            <a:pPr>
              <a:spcAft>
                <a:spcPts val="1200"/>
              </a:spcAft>
              <a:defRPr/>
            </a:pPr>
            <a:r>
              <a:rPr lang="en-GB" sz="4000" b="1" dirty="0">
                <a:ea typeface="ＭＳ Ｐゴシック" pitchFamily="34" charset="-128"/>
              </a:rPr>
              <a:t>Draft Business Plan and funding requirement 2026</a:t>
            </a:r>
            <a:r>
              <a:rPr lang="en-GB" sz="4000" b="1" dirty="0"/>
              <a:t>–</a:t>
            </a:r>
            <a:r>
              <a:rPr lang="en-GB" sz="4000" b="1" dirty="0">
                <a:ea typeface="ＭＳ Ｐゴシック" pitchFamily="34" charset="-128"/>
              </a:rPr>
              <a:t>27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86727" y="3429000"/>
            <a:ext cx="8428375" cy="2471142"/>
          </a:xfrm>
        </p:spPr>
        <p:txBody>
          <a:bodyPr/>
          <a:lstStyle/>
          <a:p>
            <a:pPr algn="l"/>
            <a:r>
              <a:rPr lang="en-GB" sz="2200" b="1">
                <a:solidFill>
                  <a:srgbClr val="262626"/>
                </a:solidFill>
                <a:ea typeface="ＭＳ Ｐゴシック" pitchFamily="34" charset="-128"/>
              </a:rPr>
              <a:t>Sarah Rapson</a:t>
            </a:r>
            <a:r>
              <a:rPr lang="en-GB" sz="2200">
                <a:solidFill>
                  <a:srgbClr val="262626"/>
                </a:solidFill>
                <a:ea typeface="ＭＳ Ｐゴシック" pitchFamily="34" charset="-128"/>
              </a:rPr>
              <a:t>, Chief Executive</a:t>
            </a:r>
          </a:p>
          <a:p>
            <a:pPr algn="l"/>
            <a:r>
              <a:rPr lang="en-GB" sz="2200" b="1">
                <a:solidFill>
                  <a:srgbClr val="262626"/>
                </a:solidFill>
                <a:ea typeface="ＭＳ Ｐゴシック" pitchFamily="34" charset="-128"/>
              </a:rPr>
              <a:t>Aileen Armstong</a:t>
            </a:r>
            <a:r>
              <a:rPr lang="en-GB" sz="2200">
                <a:solidFill>
                  <a:srgbClr val="262626"/>
                </a:solidFill>
                <a:ea typeface="ＭＳ Ｐゴシック" pitchFamily="34" charset="-128"/>
              </a:rPr>
              <a:t>, Executive Director – Strategy, Innovation and External Affairs</a:t>
            </a:r>
          </a:p>
          <a:p>
            <a:pPr algn="l"/>
            <a:r>
              <a:rPr lang="en-GB" sz="2200" b="1">
                <a:solidFill>
                  <a:srgbClr val="262626"/>
                </a:solidFill>
                <a:ea typeface="ＭＳ Ｐゴシック" pitchFamily="34" charset="-128"/>
              </a:rPr>
              <a:t>Liz Rosser</a:t>
            </a:r>
            <a:r>
              <a:rPr lang="en-GB" sz="2200">
                <a:solidFill>
                  <a:srgbClr val="262626"/>
                </a:solidFill>
                <a:ea typeface="ＭＳ Ｐゴシック" pitchFamily="34" charset="-128"/>
              </a:rPr>
              <a:t>, Executive Director – Operations and Resources</a:t>
            </a:r>
          </a:p>
          <a:p>
            <a:br>
              <a:rPr lang="en-GB" sz="2800">
                <a:solidFill>
                  <a:srgbClr val="262626"/>
                </a:solidFill>
                <a:ea typeface="ＭＳ Ｐゴシック" pitchFamily="34" charset="-128"/>
              </a:rPr>
            </a:br>
            <a:endParaRPr lang="en-GB" sz="2800">
              <a:solidFill>
                <a:srgbClr val="262626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CA6D5-CDC3-0A24-C3E8-0257E8CCE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D1CA1-FC6E-E5E3-7768-28C56F687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2" y="260351"/>
            <a:ext cx="8463203" cy="1143000"/>
          </a:xfrm>
        </p:spPr>
        <p:txBody>
          <a:bodyPr/>
          <a:lstStyle/>
          <a:p>
            <a:r>
              <a:rPr lang="en-GB" sz="4000"/>
              <a:t>Lifting our sights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E946C-D454-0B7C-190F-B7F399C68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433" y="1718973"/>
            <a:ext cx="11523133" cy="4878676"/>
          </a:xfrm>
        </p:spPr>
        <p:txBody>
          <a:bodyPr/>
          <a:lstStyle/>
          <a:p>
            <a:pPr marL="456565" indent="-456565">
              <a:spcBef>
                <a:spcPts val="1200"/>
              </a:spcBef>
              <a:spcAft>
                <a:spcPts val="3600"/>
              </a:spcAft>
            </a:pPr>
            <a:r>
              <a:rPr lang="en-GB" sz="2800"/>
              <a:t>Client money in legal services</a:t>
            </a:r>
          </a:p>
          <a:p>
            <a:pPr marL="456565" indent="-456565">
              <a:spcBef>
                <a:spcPts val="1200"/>
              </a:spcBef>
              <a:spcAft>
                <a:spcPts val="3600"/>
              </a:spcAft>
            </a:pPr>
            <a:r>
              <a:rPr lang="en-GB" sz="2800"/>
              <a:t>End-to-end review of our caseload</a:t>
            </a:r>
          </a:p>
          <a:p>
            <a:pPr marL="456565" indent="-456565">
              <a:spcBef>
                <a:spcPts val="1200"/>
              </a:spcBef>
              <a:spcAft>
                <a:spcPts val="3600"/>
              </a:spcAft>
            </a:pPr>
            <a:r>
              <a:rPr lang="en-GB" sz="2800"/>
              <a:t>Longer-term: our next </a:t>
            </a:r>
            <a:r>
              <a:rPr lang="en-GB" sz="2800" b="1"/>
              <a:t>three-year strategy</a:t>
            </a:r>
          </a:p>
          <a:p>
            <a:pPr marL="456565" indent="-456565">
              <a:spcBef>
                <a:spcPts val="1200"/>
              </a:spcBef>
              <a:spcAft>
                <a:spcPts val="3600"/>
              </a:spcAft>
            </a:pPr>
            <a:r>
              <a:rPr lang="en-GB" sz="2800"/>
              <a:t>Greater collaboration and engagement with the sector</a:t>
            </a:r>
          </a:p>
          <a:p>
            <a:pPr>
              <a:spcAft>
                <a:spcPts val="4200"/>
              </a:spcAft>
            </a:pPr>
            <a:endParaRPr lang="en-GB" sz="2800"/>
          </a:p>
          <a:p>
            <a:pPr marL="0" indent="0">
              <a:spcAft>
                <a:spcPts val="4200"/>
              </a:spcAft>
              <a:buNone/>
            </a:pPr>
            <a:endParaRPr lang="en-GB" sz="28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19613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EAFB2-6499-A223-D10F-954EF0E47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1424A-A5B3-EE7E-5078-67CA06901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2" y="260351"/>
            <a:ext cx="8339785" cy="1143000"/>
          </a:xfrm>
        </p:spPr>
        <p:txBody>
          <a:bodyPr/>
          <a:lstStyle/>
          <a:p>
            <a:r>
              <a:rPr lang="en-GB" sz="4000"/>
              <a:t>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00901-102E-A23E-355B-D41495E34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732" y="1619848"/>
            <a:ext cx="11188537" cy="4977801"/>
          </a:xfrm>
        </p:spPr>
        <p:txBody>
          <a:bodyPr/>
          <a:lstStyle/>
          <a:p>
            <a:pPr marL="456565" indent="-456565">
              <a:spcBef>
                <a:spcPts val="1800"/>
              </a:spcBef>
              <a:spcAft>
                <a:spcPts val="0"/>
              </a:spcAft>
            </a:pPr>
            <a:r>
              <a:rPr lang="en-GB" sz="2800" b="1"/>
              <a:t>We’re seeking views on</a:t>
            </a:r>
            <a:r>
              <a:rPr lang="en-GB" sz="2800"/>
              <a:t>: </a:t>
            </a:r>
            <a:endParaRPr lang="en-US"/>
          </a:p>
          <a:p>
            <a:pPr marL="989965" lvl="1" indent="-380365">
              <a:spcBef>
                <a:spcPts val="1800"/>
              </a:spcBef>
              <a:spcAft>
                <a:spcPts val="0"/>
              </a:spcAft>
            </a:pPr>
            <a:r>
              <a:rPr lang="en-GB" sz="2400"/>
              <a:t>our priorities </a:t>
            </a:r>
            <a:endParaRPr lang="en-GB" sz="2400">
              <a:cs typeface="Arial"/>
            </a:endParaRPr>
          </a:p>
          <a:p>
            <a:pPr marL="989965" lvl="1" indent="-380365">
              <a:spcBef>
                <a:spcPts val="1800"/>
              </a:spcBef>
              <a:spcAft>
                <a:spcPts val="0"/>
              </a:spcAft>
            </a:pPr>
            <a:r>
              <a:rPr lang="en-GB" sz="2400"/>
              <a:t>proposed budget</a:t>
            </a:r>
            <a:endParaRPr lang="en-GB" sz="2400">
              <a:cs typeface="Arial"/>
            </a:endParaRPr>
          </a:p>
          <a:p>
            <a:pPr marL="989965" lvl="1" indent="-380365">
              <a:spcBef>
                <a:spcPts val="1800"/>
              </a:spcBef>
              <a:spcAft>
                <a:spcPts val="600"/>
              </a:spcAft>
            </a:pPr>
            <a:r>
              <a:rPr lang="en-GB" sz="2400"/>
              <a:t>proposed practising certificate fee and compensation fund contributions</a:t>
            </a:r>
            <a:endParaRPr lang="en-GB" sz="2400">
              <a:solidFill>
                <a:schemeClr val="tx1"/>
              </a:solidFill>
              <a:cs typeface="Arial"/>
            </a:endParaRPr>
          </a:p>
          <a:p>
            <a:pPr marL="456565" indent="-456565">
              <a:spcBef>
                <a:spcPts val="1800"/>
              </a:spcBef>
              <a:spcAft>
                <a:spcPts val="0"/>
              </a:spcAft>
            </a:pPr>
            <a:r>
              <a:rPr lang="en-GB" sz="2667" b="1">
                <a:solidFill>
                  <a:schemeClr val="tx1"/>
                </a:solidFill>
              </a:rPr>
              <a:t>Context</a:t>
            </a:r>
            <a:r>
              <a:rPr lang="en-GB" sz="2667">
                <a:solidFill>
                  <a:schemeClr val="tx1"/>
                </a:solidFill>
              </a:rPr>
              <a:t>:</a:t>
            </a:r>
          </a:p>
          <a:p>
            <a:pPr marL="989965" lvl="1" indent="-380365">
              <a:spcBef>
                <a:spcPts val="1800"/>
              </a:spcBef>
              <a:spcAft>
                <a:spcPts val="0"/>
              </a:spcAft>
            </a:pPr>
            <a:r>
              <a:rPr lang="en-GB" sz="2400">
                <a:solidFill>
                  <a:schemeClr val="tx1"/>
                </a:solidFill>
                <a:ea typeface="ＭＳ Ｐゴシック"/>
              </a:rPr>
              <a:t>acts as a </a:t>
            </a:r>
            <a:r>
              <a:rPr lang="en-GB" sz="2400" b="1">
                <a:solidFill>
                  <a:schemeClr val="tx1"/>
                </a:solidFill>
                <a:ea typeface="ＭＳ Ｐゴシック"/>
              </a:rPr>
              <a:t>bridge to our longer-term strategy</a:t>
            </a:r>
            <a:endParaRPr lang="en-GB" sz="2400" b="1">
              <a:solidFill>
                <a:schemeClr val="tx1"/>
              </a:solidFill>
              <a:ea typeface="ＭＳ Ｐゴシック"/>
              <a:cs typeface="Arial"/>
            </a:endParaRPr>
          </a:p>
          <a:p>
            <a:pPr lvl="1">
              <a:spcBef>
                <a:spcPts val="1800"/>
              </a:spcBef>
              <a:spcAft>
                <a:spcPts val="0"/>
              </a:spcAft>
            </a:pPr>
            <a:endParaRPr lang="en-GB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228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9D7F3-5AF5-5FB9-F337-C96B90B26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3684F-5F5E-6057-D31B-19E18522C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2" y="260351"/>
            <a:ext cx="8339785" cy="1143000"/>
          </a:xfrm>
        </p:spPr>
        <p:txBody>
          <a:bodyPr/>
          <a:lstStyle/>
          <a:p>
            <a:r>
              <a:rPr lang="en-GB" sz="4000"/>
              <a:t>Priority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C410C-539A-6B4D-9641-56C39BDE7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732" y="1619848"/>
            <a:ext cx="11188537" cy="4977801"/>
          </a:xfrm>
        </p:spPr>
        <p:txBody>
          <a:bodyPr/>
          <a:lstStyle/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r>
              <a:rPr lang="en-GB" sz="2800" b="1" kern="0"/>
              <a:t>Operational excellence</a:t>
            </a:r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en-GB" sz="2400">
                <a:solidFill>
                  <a:schemeClr val="tx1"/>
                </a:solidFill>
              </a:rPr>
              <a:t>Deliver clearer, faster and more proportionate outcomes </a:t>
            </a:r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en-GB" sz="2400">
                <a:solidFill>
                  <a:schemeClr val="tx1"/>
                </a:solidFill>
              </a:rPr>
              <a:t>Expand capability and capacity </a:t>
            </a:r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en-GB" sz="2400">
                <a:solidFill>
                  <a:schemeClr val="tx1"/>
                </a:solidFill>
              </a:rPr>
              <a:t>Upgrade IT systems to support risk, data and supervision capabilities</a:t>
            </a:r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en-GB" sz="2400">
                <a:solidFill>
                  <a:schemeClr val="tx1"/>
                </a:solidFill>
              </a:rPr>
              <a:t>Build a high-performance organisation and drive operational excellence</a:t>
            </a:r>
            <a:br>
              <a:rPr lang="en-GB" sz="2400">
                <a:solidFill>
                  <a:schemeClr val="tx1"/>
                </a:solidFill>
              </a:rPr>
            </a:br>
            <a:endParaRPr lang="en-GB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30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5440A-4891-8701-4CD4-A1D73A849B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E015A-942F-2F7B-5DD1-02EE1ED39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2" y="260351"/>
            <a:ext cx="8339785" cy="1143000"/>
          </a:xfrm>
        </p:spPr>
        <p:txBody>
          <a:bodyPr/>
          <a:lstStyle/>
          <a:p>
            <a:r>
              <a:rPr lang="en-GB" sz="4000"/>
              <a:t>Priority two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D7029-9531-4D04-E666-426E68037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733" y="1619848"/>
            <a:ext cx="10794918" cy="4977801"/>
          </a:xfrm>
        </p:spPr>
        <p:txBody>
          <a:bodyPr/>
          <a:lstStyle/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r>
              <a:rPr lang="en-GB" sz="2800" b="1" kern="0"/>
              <a:t>Develop the ability to proactively identify and address risk</a:t>
            </a:r>
          </a:p>
          <a:p>
            <a:pPr marL="457200" indent="-457200">
              <a:spcBef>
                <a:spcPts val="24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GB" sz="2400"/>
              <a:t>Establish a proactive supervision function</a:t>
            </a:r>
          </a:p>
          <a:p>
            <a:pPr marL="457200" indent="-457200">
              <a:spcBef>
                <a:spcPts val="18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GB" sz="2400"/>
              <a:t>Strengthen risk-based prioritisation and early case escalation</a:t>
            </a:r>
          </a:p>
          <a:p>
            <a:pPr marL="457200" indent="-457200">
              <a:spcBef>
                <a:spcPts val="18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GB" sz="2400"/>
              <a:t>Expand an intelligence-led approach to risk</a:t>
            </a:r>
          </a:p>
          <a:p>
            <a:pPr marL="0" indent="0">
              <a:spcBef>
                <a:spcPts val="1800"/>
              </a:spcBef>
              <a:spcAft>
                <a:spcPts val="600"/>
              </a:spcAft>
              <a:buNone/>
            </a:pPr>
            <a:br>
              <a:rPr lang="en-GB" sz="2400">
                <a:solidFill>
                  <a:schemeClr val="tx1"/>
                </a:solidFill>
              </a:rPr>
            </a:br>
            <a:endParaRPr lang="en-GB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292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546BF-5EF5-C9B7-0D05-C3D2E735B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E2DE0-97C3-43AD-1DC1-236AEF385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2" y="260351"/>
            <a:ext cx="8339785" cy="1143000"/>
          </a:xfrm>
        </p:spPr>
        <p:txBody>
          <a:bodyPr/>
          <a:lstStyle/>
          <a:p>
            <a:r>
              <a:rPr lang="en-GB" sz="4000"/>
              <a:t>Priority two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F9279-1DB3-3860-0F69-84DDCC298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733" y="1619848"/>
            <a:ext cx="10794918" cy="4977801"/>
          </a:xfrm>
        </p:spPr>
        <p:txBody>
          <a:bodyPr/>
          <a:lstStyle/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r>
              <a:rPr lang="en-GB" sz="2800" b="1" kern="0"/>
              <a:t>Develop the ability to proactively identify and address risk</a:t>
            </a:r>
          </a:p>
          <a:p>
            <a:pPr marL="457200" indent="-457200">
              <a:spcBef>
                <a:spcPts val="1800"/>
              </a:spcBef>
              <a:spcAft>
                <a:spcPts val="1800"/>
              </a:spcAft>
              <a:buFont typeface="+mj-lt"/>
              <a:buAutoNum type="arabicPeriod" startAt="4"/>
            </a:pPr>
            <a:r>
              <a:rPr lang="en-GB" sz="2400"/>
              <a:t>Enhance risk insight through stronger data and analytics</a:t>
            </a:r>
          </a:p>
          <a:p>
            <a:pPr marL="457200" indent="-457200">
              <a:spcBef>
                <a:spcPts val="1800"/>
              </a:spcBef>
              <a:spcAft>
                <a:spcPts val="1800"/>
              </a:spcAft>
              <a:buFont typeface="+mj-lt"/>
              <a:buAutoNum type="arabicPeriod" startAt="4"/>
            </a:pPr>
            <a:r>
              <a:rPr lang="en-GB" sz="2400"/>
              <a:t>Improve the experiences of consumers in vulnerable circumstances</a:t>
            </a:r>
          </a:p>
          <a:p>
            <a:pPr marL="457200" indent="-457200">
              <a:spcBef>
                <a:spcPts val="1800"/>
              </a:spcBef>
              <a:spcAft>
                <a:spcPts val="1800"/>
              </a:spcAft>
              <a:buFont typeface="+mj-lt"/>
              <a:buAutoNum type="arabicPeriod" startAt="4"/>
            </a:pPr>
            <a:r>
              <a:rPr lang="en-GB" sz="2400"/>
              <a:t>Strengthen and build on partnerships with other regulators to mitigate shared risks</a:t>
            </a:r>
            <a:br>
              <a:rPr lang="en-GB" sz="2400"/>
            </a:br>
            <a:endParaRPr lang="en-GB" sz="2400"/>
          </a:p>
          <a:p>
            <a:pPr marL="0" indent="0">
              <a:spcBef>
                <a:spcPts val="1800"/>
              </a:spcBef>
              <a:spcAft>
                <a:spcPts val="600"/>
              </a:spcAft>
              <a:buNone/>
            </a:pPr>
            <a:br>
              <a:rPr lang="en-GB" sz="2400">
                <a:solidFill>
                  <a:schemeClr val="tx1"/>
                </a:solidFill>
              </a:rPr>
            </a:br>
            <a:endParaRPr lang="en-GB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759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0877B-88C4-6567-639D-16809B8BD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2BC1B-14C2-37CD-E885-4B00A06C6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2" y="260351"/>
            <a:ext cx="8339785" cy="1143000"/>
          </a:xfrm>
        </p:spPr>
        <p:txBody>
          <a:bodyPr/>
          <a:lstStyle/>
          <a:p>
            <a:r>
              <a:rPr lang="en-GB" sz="4000"/>
              <a:t>Priority three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E8318-72F1-696D-1C0E-C169E2133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732" y="1619848"/>
            <a:ext cx="11188537" cy="4485677"/>
          </a:xfrm>
        </p:spPr>
        <p:txBody>
          <a:bodyPr/>
          <a:lstStyle/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r>
              <a:rPr lang="en-GB" sz="2800" b="1"/>
              <a:t>Focus on the biggest issues </a:t>
            </a:r>
            <a:endParaRPr lang="en-GB" sz="2800" b="1" kern="0"/>
          </a:p>
          <a:p>
            <a:pPr marL="514350" indent="-514350">
              <a:spcBef>
                <a:spcPts val="18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400"/>
              <a:t>Strengthen protections for client money, explore ways of reducing future consumer harm</a:t>
            </a:r>
          </a:p>
          <a:p>
            <a:pPr marL="514350" indent="-514350">
              <a:spcBef>
                <a:spcPts val="18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400"/>
              <a:t>Boost consumer protection in high-volume consumer claims</a:t>
            </a:r>
          </a:p>
          <a:p>
            <a:pPr marL="514350" indent="-514350">
              <a:spcBef>
                <a:spcPts val="18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400"/>
              <a:t>Enhance confidence in the Solicitors Qualification Examination (SQE)</a:t>
            </a:r>
          </a:p>
          <a:p>
            <a:pPr marL="514350" indent="-514350">
              <a:spcBef>
                <a:spcPts val="180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en-GB" sz="2400"/>
              <a:t>Enable and encourage responsible innovation and growth in legal services</a:t>
            </a:r>
          </a:p>
          <a:p>
            <a:pPr marL="0" indent="0">
              <a:spcBef>
                <a:spcPts val="1800"/>
              </a:spcBef>
              <a:spcAft>
                <a:spcPts val="0"/>
              </a:spcAft>
              <a:buNone/>
            </a:pPr>
            <a:br>
              <a:rPr lang="en-GB" sz="2400">
                <a:solidFill>
                  <a:schemeClr val="tx1"/>
                </a:solidFill>
              </a:rPr>
            </a:br>
            <a:endParaRPr lang="en-GB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454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8E75C-B717-7121-5019-EC1200558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5BE9A-C731-22D4-4EFB-842C968C0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1" y="260351"/>
            <a:ext cx="9441335" cy="1143000"/>
          </a:xfrm>
        </p:spPr>
        <p:txBody>
          <a:bodyPr/>
          <a:lstStyle/>
          <a:p>
            <a:r>
              <a:rPr lang="en-GB" sz="4000"/>
              <a:t>Investing to improve how we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9E7A8-ABF3-7843-72BC-400F0C66E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733" y="1619848"/>
            <a:ext cx="11175918" cy="4977801"/>
          </a:xfrm>
        </p:spPr>
        <p:txBody>
          <a:bodyPr/>
          <a:lstStyle/>
          <a:p>
            <a:pPr marL="0" indent="0">
              <a:spcAft>
                <a:spcPts val="3000"/>
              </a:spcAft>
              <a:buNone/>
            </a:pPr>
            <a:r>
              <a:rPr lang="en-GB" sz="2600" b="1"/>
              <a:t>Funding</a:t>
            </a:r>
            <a:r>
              <a:rPr lang="en-GB" sz="2600"/>
              <a:t>: increase of £25m (29%). Total budget: £194.6m (£111.5m from practising fees)</a:t>
            </a:r>
          </a:p>
          <a:p>
            <a:pPr marL="0" indent="0">
              <a:spcAft>
                <a:spcPts val="3000"/>
              </a:spcAft>
              <a:buNone/>
            </a:pPr>
            <a:r>
              <a:rPr lang="en-GB" sz="2600" b="1"/>
              <a:t>Dual run</a:t>
            </a:r>
            <a:r>
              <a:rPr lang="en-GB" sz="2600"/>
              <a:t>: transformation alongside core regulatory activity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en-GB" sz="2600" b="1"/>
              <a:t>Largest expenditure items</a:t>
            </a:r>
            <a:r>
              <a:rPr lang="en-GB" sz="2600"/>
              <a:t>:</a:t>
            </a:r>
          </a:p>
          <a:p>
            <a:pPr marL="723900" indent="-455613">
              <a:tabLst>
                <a:tab pos="901700" algn="l"/>
              </a:tabLst>
            </a:pPr>
            <a:r>
              <a:rPr lang="en-GB" sz="26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Education and training: £58m (£2.9m increase)</a:t>
            </a:r>
          </a:p>
          <a:p>
            <a:pPr marL="723900" indent="-455613">
              <a:tabLst>
                <a:tab pos="901700" algn="l"/>
              </a:tabLst>
            </a:pPr>
            <a:r>
              <a:rPr lang="en-GB" sz="2600"/>
              <a:t>Investigations and enforcement:</a:t>
            </a:r>
            <a:r>
              <a:rPr lang="en-GB" sz="26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£36.2m (£4.2m increase)</a:t>
            </a:r>
          </a:p>
          <a:p>
            <a:pPr marL="723900" indent="-455613">
              <a:tabLst>
                <a:tab pos="901700" algn="l"/>
              </a:tabLst>
            </a:pPr>
            <a:r>
              <a:rPr lang="en-GB" sz="26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IT and change projects: £21.9m (£1.3m increase)</a:t>
            </a:r>
          </a:p>
          <a:p>
            <a:pPr marL="723900" indent="-455613">
              <a:tabLst>
                <a:tab pos="901700" algn="l"/>
              </a:tabLst>
            </a:pPr>
            <a:r>
              <a:rPr lang="en-GB" sz="26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Addition to reserves: £10.3m increase </a:t>
            </a:r>
          </a:p>
          <a:p>
            <a:pPr marL="723900" indent="-455613">
              <a:tabLst>
                <a:tab pos="901700" algn="l"/>
              </a:tabLst>
            </a:pPr>
            <a:endParaRPr lang="en-GB" sz="260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46984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7F05E-1CFD-79B9-AE19-659855C3C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67B52-6D89-83F9-7946-FF4AA21A7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1" y="196851"/>
            <a:ext cx="9441335" cy="1143000"/>
          </a:xfrm>
        </p:spPr>
        <p:txBody>
          <a:bodyPr/>
          <a:lstStyle/>
          <a:p>
            <a:r>
              <a:rPr lang="en-GB" sz="4000"/>
              <a:t>Practising certificate fee and compensation fund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C63AA-56ED-C111-54A6-402730E2F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733" y="1619848"/>
            <a:ext cx="11008277" cy="4933352"/>
          </a:xfrm>
        </p:spPr>
        <p:txBody>
          <a:bodyPr numCol="1"/>
          <a:lstStyle/>
          <a:p>
            <a:r>
              <a:rPr lang="en-GB" sz="2600" b="1"/>
              <a:t>Practising certificate fee</a:t>
            </a:r>
            <a:r>
              <a:rPr lang="en-GB" sz="2600"/>
              <a:t>: </a:t>
            </a:r>
          </a:p>
          <a:p>
            <a:pPr lvl="1">
              <a:spcAft>
                <a:spcPts val="1800"/>
              </a:spcAft>
            </a:pPr>
            <a:r>
              <a:rPr lang="en-GB" sz="2600"/>
              <a:t>individual fee: £190 </a:t>
            </a:r>
            <a:r>
              <a:rPr lang="en-GB" sz="2600" b="1"/>
              <a:t>→</a:t>
            </a:r>
            <a:r>
              <a:rPr lang="en-GB" sz="2600"/>
              <a:t> £240; firm fees: increase linked to turnover </a:t>
            </a:r>
          </a:p>
          <a:p>
            <a:r>
              <a:rPr lang="en-GB" sz="2600" b="1"/>
              <a:t>Compensation fund:</a:t>
            </a:r>
          </a:p>
          <a:p>
            <a:pPr lvl="1">
              <a:spcAft>
                <a:spcPts val="600"/>
              </a:spcAft>
            </a:pPr>
            <a:r>
              <a:rPr lang="en-GB" sz="2600"/>
              <a:t>significant pressure </a:t>
            </a:r>
          </a:p>
          <a:p>
            <a:pPr lvl="1">
              <a:spcAft>
                <a:spcPts val="600"/>
              </a:spcAft>
            </a:pPr>
            <a:r>
              <a:rPr lang="en-GB" sz="2600"/>
              <a:t>individual contribution: £70 → £120</a:t>
            </a:r>
          </a:p>
          <a:p>
            <a:pPr lvl="1">
              <a:spcAft>
                <a:spcPts val="1800"/>
              </a:spcAft>
            </a:pPr>
            <a:r>
              <a:rPr lang="en-GB" sz="2600"/>
              <a:t>firm contribution: £1,950 → £3,600</a:t>
            </a:r>
            <a:endParaRPr lang="en-GB" sz="2600" b="1"/>
          </a:p>
          <a:p>
            <a:r>
              <a:rPr lang="en-GB" sz="2600" b="1"/>
              <a:t>Also consulting on split: </a:t>
            </a:r>
          </a:p>
          <a:p>
            <a:pPr lvl="1">
              <a:spcAft>
                <a:spcPts val="600"/>
              </a:spcAft>
            </a:pPr>
            <a:r>
              <a:rPr lang="en-GB" sz="2600"/>
              <a:t>currently: 50% individuals / 50% firms</a:t>
            </a:r>
          </a:p>
          <a:p>
            <a:pPr lvl="1">
              <a:spcAft>
                <a:spcPts val="1800"/>
              </a:spcAft>
            </a:pPr>
            <a:r>
              <a:rPr lang="en-GB" sz="2600"/>
              <a:t>option: 70% individual / 30% firms</a:t>
            </a:r>
          </a:p>
        </p:txBody>
      </p:sp>
    </p:spTree>
    <p:extLst>
      <p:ext uri="{BB962C8B-B14F-4D97-AF65-F5344CB8AC3E}">
        <p14:creationId xmlns:p14="http://schemas.microsoft.com/office/powerpoint/2010/main" val="4149056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D4B89-ACC2-453B-A3E2-F87174E53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2" y="260351"/>
            <a:ext cx="8463203" cy="1143000"/>
          </a:xfrm>
        </p:spPr>
        <p:txBody>
          <a:bodyPr/>
          <a:lstStyle/>
          <a:p>
            <a:r>
              <a:rPr lang="en-GB" sz="4000"/>
              <a:t>Have your say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D0B80-AD90-4781-B555-AE685ED49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433" y="1718973"/>
            <a:ext cx="11523133" cy="4878676"/>
          </a:xfrm>
        </p:spPr>
        <p:txBody>
          <a:bodyPr/>
          <a:lstStyle/>
          <a:p>
            <a:pPr>
              <a:spcAft>
                <a:spcPts val="3000"/>
              </a:spcAft>
            </a:pPr>
            <a:r>
              <a:rPr lang="en-GB" sz="2800" b="1"/>
              <a:t>Responses online</a:t>
            </a:r>
            <a:r>
              <a:rPr lang="en-GB" sz="2800"/>
              <a:t>: </a:t>
            </a:r>
            <a:r>
              <a:rPr lang="en-GB" sz="280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sra.org.uk/consultations</a:t>
            </a:r>
            <a:endParaRPr lang="en-GB" sz="2800">
              <a:solidFill>
                <a:srgbClr val="0070C0"/>
              </a:solidFill>
            </a:endParaRPr>
          </a:p>
          <a:p>
            <a:pPr>
              <a:spcAft>
                <a:spcPts val="3000"/>
              </a:spcAft>
            </a:pPr>
            <a:r>
              <a:rPr lang="en-GB" sz="2800" b="1"/>
              <a:t>Closing date</a:t>
            </a:r>
            <a:r>
              <a:rPr lang="en-GB" sz="2800"/>
              <a:t>: 22 June 2026, midday</a:t>
            </a:r>
          </a:p>
          <a:p>
            <a:pPr lvl="1">
              <a:spcAft>
                <a:spcPts val="2400"/>
              </a:spcAft>
            </a:pPr>
            <a:r>
              <a:rPr lang="en-GB" sz="2533"/>
              <a:t>further engagement planned</a:t>
            </a:r>
          </a:p>
          <a:p>
            <a:pPr lvl="1">
              <a:spcAft>
                <a:spcPts val="3000"/>
              </a:spcAft>
            </a:pPr>
            <a:r>
              <a:rPr lang="en-GB" sz="2533"/>
              <a:t>review what we have heard to inform the final plan</a:t>
            </a:r>
          </a:p>
          <a:p>
            <a:pPr>
              <a:spcAft>
                <a:spcPts val="4200"/>
              </a:spcAft>
            </a:pPr>
            <a:r>
              <a:rPr lang="en-GB" sz="2800" b="1"/>
              <a:t>Autumn 2026</a:t>
            </a:r>
            <a:r>
              <a:rPr lang="en-GB" sz="2800"/>
              <a:t>: publish final Business Plan and funding, our fees, and a summary of responses and feedback</a:t>
            </a:r>
          </a:p>
          <a:p>
            <a:pPr>
              <a:spcAft>
                <a:spcPts val="4200"/>
              </a:spcAft>
            </a:pPr>
            <a:endParaRPr lang="en-GB" sz="2800"/>
          </a:p>
          <a:p>
            <a:pPr marL="0" indent="0">
              <a:spcAft>
                <a:spcPts val="4200"/>
              </a:spcAft>
              <a:buNone/>
            </a:pPr>
            <a:endParaRPr lang="en-GB" sz="28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70382795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26324241-572E-415B-9AB7-2E460DB26ADD}" vid="{5CADC050-99BA-4224-B269-06E1C096CA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F7AE3A2A21F4CB760E2A823FDCA99" ma:contentTypeVersion="8" ma:contentTypeDescription="Create a new document." ma:contentTypeScope="" ma:versionID="7e52ad4614b757956aad185917eada5a">
  <xsd:schema xmlns:xsd="http://www.w3.org/2001/XMLSchema" xmlns:xs="http://www.w3.org/2001/XMLSchema" xmlns:p="http://schemas.microsoft.com/office/2006/metadata/properties" xmlns:ns2="b2e5c710-d502-4bdc-847e-e4281fa718be" xmlns:ns3="713712f8-2df7-4fc5-b36b-e8e9d0b71fa1" targetNamespace="http://schemas.microsoft.com/office/2006/metadata/properties" ma:root="true" ma:fieldsID="b5df29ece05a2c163455b966108b62b0" ns2:_="" ns3:_="">
    <xsd:import namespace="b2e5c710-d502-4bdc-847e-e4281fa718be"/>
    <xsd:import namespace="713712f8-2df7-4fc5-b36b-e8e9d0b71f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e5c710-d502-4bdc-847e-e4281fa718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3712f8-2df7-4fc5-b36b-e8e9d0b71fa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C3CE64F-DA49-4E00-BC10-FE7294644D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3CCBEA-E8F2-46EE-A271-5D08973F6FBB}">
  <ds:schemaRefs>
    <ds:schemaRef ds:uri="713712f8-2df7-4fc5-b36b-e8e9d0b71fa1"/>
    <ds:schemaRef ds:uri="b2e5c710-d502-4bdc-847e-e4281fa718b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6DC5255-61C0-473B-ACF9-8C7311FCDD27}">
  <ds:schemaRefs>
    <ds:schemaRef ds:uri="http://schemas.microsoft.com/office/2006/documentManagement/types"/>
    <ds:schemaRef ds:uri="713712f8-2df7-4fc5-b36b-e8e9d0b71fa1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b2e5c710-d502-4bdc-847e-e4281fa718be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454</Words>
  <Application>Microsoft Office PowerPoint</Application>
  <PresentationFormat>Widescreen</PresentationFormat>
  <Paragraphs>77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ＭＳ Ｐゴシック</vt:lpstr>
      <vt:lpstr>Aptos</vt:lpstr>
      <vt:lpstr>Arial</vt:lpstr>
      <vt:lpstr>Default Design</vt:lpstr>
      <vt:lpstr>Draft Business Plan and funding requirement 2026–27</vt:lpstr>
      <vt:lpstr>Background </vt:lpstr>
      <vt:lpstr>Priority one</vt:lpstr>
      <vt:lpstr>Priority two</vt:lpstr>
      <vt:lpstr>Priority two</vt:lpstr>
      <vt:lpstr>Priority three</vt:lpstr>
      <vt:lpstr>Investing to improve how we work</vt:lpstr>
      <vt:lpstr>Practising certificate fee and compensation fund</vt:lpstr>
      <vt:lpstr>Have your say</vt:lpstr>
      <vt:lpstr>Lifting our sights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Business Plan and funding requirement 2026–27</dc:title>
  <dc:creator>Solicitors Regulation Authority (SRA)</dc:creator>
  <cp:lastModifiedBy>Matthew Maidment</cp:lastModifiedBy>
  <cp:revision>2</cp:revision>
  <dcterms:created xsi:type="dcterms:W3CDTF">2026-05-14T14:50:47Z</dcterms:created>
  <dcterms:modified xsi:type="dcterms:W3CDTF">2026-05-22T11:58:23Z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0143640-2c58-497f-98bf-5d03ac8b8df5_Enabled">
    <vt:lpwstr>true</vt:lpwstr>
  </property>
  <property fmtid="{D5CDD505-2E9C-101B-9397-08002B2CF9AE}" pid="3" name="MSIP_Label_d0143640-2c58-497f-98bf-5d03ac8b8df5_SetDate">
    <vt:lpwstr>2026-05-15T11:31:59Z</vt:lpwstr>
  </property>
  <property fmtid="{D5CDD505-2E9C-101B-9397-08002B2CF9AE}" pid="4" name="MSIP_Label_d0143640-2c58-497f-98bf-5d03ac8b8df5_Method">
    <vt:lpwstr>Standard</vt:lpwstr>
  </property>
  <property fmtid="{D5CDD505-2E9C-101B-9397-08002B2CF9AE}" pid="5" name="MSIP_Label_d0143640-2c58-497f-98bf-5d03ac8b8df5_Name">
    <vt:lpwstr>General</vt:lpwstr>
  </property>
  <property fmtid="{D5CDD505-2E9C-101B-9397-08002B2CF9AE}" pid="6" name="MSIP_Label_d0143640-2c58-497f-98bf-5d03ac8b8df5_SiteId">
    <vt:lpwstr>adecc3d0-610d-4060-a865-615f7f48c411</vt:lpwstr>
  </property>
  <property fmtid="{D5CDD505-2E9C-101B-9397-08002B2CF9AE}" pid="7" name="MSIP_Label_d0143640-2c58-497f-98bf-5d03ac8b8df5_ActionId">
    <vt:lpwstr>1bb6ed04-2b13-45ff-90e3-16889d1e2175</vt:lpwstr>
  </property>
  <property fmtid="{D5CDD505-2E9C-101B-9397-08002B2CF9AE}" pid="8" name="MSIP_Label_d0143640-2c58-497f-98bf-5d03ac8b8df5_ContentBits">
    <vt:lpwstr>1</vt:lpwstr>
  </property>
  <property fmtid="{D5CDD505-2E9C-101B-9397-08002B2CF9AE}" pid="9" name="MSIP_Label_d0143640-2c58-497f-98bf-5d03ac8b8df5_Tag">
    <vt:lpwstr>10, 3, 0, 1</vt:lpwstr>
  </property>
  <property fmtid="{D5CDD505-2E9C-101B-9397-08002B2CF9AE}" pid="10" name="ClassificationContentMarkingHeaderLocations">
    <vt:lpwstr>Default Design:4</vt:lpwstr>
  </property>
  <property fmtid="{D5CDD505-2E9C-101B-9397-08002B2CF9AE}" pid="11" name="ClassificationContentMarkingHeaderText">
    <vt:lpwstr>Sensitivity: General</vt:lpwstr>
  </property>
  <property fmtid="{D5CDD505-2E9C-101B-9397-08002B2CF9AE}" pid="12" name="ContentTypeId">
    <vt:lpwstr>0x010100A93F7AE3A2A21F4CB760E2A823FDCA99</vt:lpwstr>
  </property>
</Properties>
</file>